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385C08-64F5-41E8-8732-BB5DD3544790}" type="datetimeFigureOut">
              <a:rPr lang="es-MX" smtClean="0"/>
              <a:pPr/>
              <a:t>17/10/2016</a:t>
            </a:fld>
            <a:endParaRPr lang="es-MX"/>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6CA526-1C88-4529-A6F8-4074B02B72CD}" type="slidenum">
              <a:rPr lang="es-MX" smtClean="0"/>
              <a:pPr/>
              <a:t>‹#›</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507"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smtClean="0"/>
          </a:p>
        </p:txBody>
      </p:sp>
      <p:sp>
        <p:nvSpPr>
          <p:cNvPr id="21508" name="3 Marcador de número de diapositiva"/>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D6BD916-24B0-4586-91B6-5F32DE08166E}" type="slidenum">
              <a:rPr lang="es-MX" smtClean="0">
                <a:solidFill>
                  <a:prstClr val="black"/>
                </a:solidFill>
              </a:rPr>
              <a:pPr eaLnBrk="1" hangingPunct="1"/>
              <a:t>1</a:t>
            </a:fld>
            <a:endParaRPr lang="es-MX" smtClean="0">
              <a:solidFill>
                <a:prstClr val="black"/>
              </a:solidFill>
            </a:endParaRPr>
          </a:p>
        </p:txBody>
      </p:sp>
    </p:spTree>
    <p:extLst>
      <p:ext uri="{BB962C8B-B14F-4D97-AF65-F5344CB8AC3E}">
        <p14:creationId xmlns:p14="http://schemas.microsoft.com/office/powerpoint/2010/main" xmlns="" val="1723565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507"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smtClean="0"/>
          </a:p>
        </p:txBody>
      </p:sp>
      <p:sp>
        <p:nvSpPr>
          <p:cNvPr id="21508" name="3 Marcador de número de diapositiva"/>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D6BD916-24B0-4586-91B6-5F32DE08166E}" type="slidenum">
              <a:rPr lang="es-MX" smtClean="0">
                <a:solidFill>
                  <a:prstClr val="black"/>
                </a:solidFill>
              </a:rPr>
              <a:pPr eaLnBrk="1" hangingPunct="1"/>
              <a:t>2</a:t>
            </a:fld>
            <a:endParaRPr lang="es-MX" smtClean="0">
              <a:solidFill>
                <a:prstClr val="black"/>
              </a:solidFill>
            </a:endParaRPr>
          </a:p>
        </p:txBody>
      </p:sp>
    </p:spTree>
    <p:extLst>
      <p:ext uri="{BB962C8B-B14F-4D97-AF65-F5344CB8AC3E}">
        <p14:creationId xmlns:p14="http://schemas.microsoft.com/office/powerpoint/2010/main" xmlns="" val="17235657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Rectángulo"/>
          <p:cNvSpPr/>
          <p:nvPr userDrawn="1"/>
        </p:nvSpPr>
        <p:spPr>
          <a:xfrm>
            <a:off x="0" y="1268413"/>
            <a:ext cx="9144000" cy="55895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solidFill>
                <a:prstClr val="white"/>
              </a:solidFill>
            </a:endParaRPr>
          </a:p>
        </p:txBody>
      </p:sp>
      <p:pic>
        <p:nvPicPr>
          <p:cNvPr id="3" name="4 Imagen"/>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3175" y="15875"/>
            <a:ext cx="3097213" cy="1252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65780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C759752-6FD6-464B-9D70-27D96C964E78}"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2354799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749D560-18A7-4EB9-B06B-E493271CCF4F}"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3899480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3851920" y="404664"/>
            <a:ext cx="5122912" cy="432048"/>
          </a:xfrm>
          <a:prstGeom prst="rect">
            <a:avLst/>
          </a:prstGeom>
        </p:spPr>
        <p:txBody>
          <a:bodyPr/>
          <a:lstStyle>
            <a:lvl1pPr algn="r">
              <a:defRPr sz="2400" baseline="0">
                <a:solidFill>
                  <a:schemeClr val="tx1"/>
                </a:solidFill>
              </a:defRPr>
            </a:lvl1pPr>
          </a:lstStyle>
          <a:p>
            <a:endParaRPr lang="es-MX"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3 Marcador de fecha"/>
          <p:cNvSpPr>
            <a:spLocks noGrp="1"/>
          </p:cNvSpPr>
          <p:nvPr>
            <p:ph type="dt" sz="half" idx="10"/>
          </p:nvPr>
        </p:nvSpPr>
        <p:spPr>
          <a:xfrm>
            <a:off x="455613" y="6376988"/>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2B394ED-CF0E-4AF4-A3F6-C408F29812AF}"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563149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128606A-C666-429B-A045-C118A8656FDD}"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1521885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FAA6164-C093-4305-90E0-51B83489589D}"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226737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7BE3EEE-2503-4911-9EE8-E75C90B39423}"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1503101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CA9B1BC-97FD-4691-A53E-B24BCBE59ACB}"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2984723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D2F1170-5A9D-4E2A-8CA9-D1DAAB42C1DD}"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1725700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9BE64C9-7974-403F-B082-951A3EEE2EDD}"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1658434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2E2DC90-2CFF-4BE5-AAE9-8A9D1B57F8AE}"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1203998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10 Rectángulo"/>
          <p:cNvSpPr/>
          <p:nvPr userDrawn="1"/>
        </p:nvSpPr>
        <p:spPr>
          <a:xfrm>
            <a:off x="0" y="1268413"/>
            <a:ext cx="9144000" cy="55895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solidFill>
                <a:prstClr val="white"/>
              </a:solidFill>
            </a:endParaRPr>
          </a:p>
        </p:txBody>
      </p:sp>
      <p:pic>
        <p:nvPicPr>
          <p:cNvPr id="1027" name="11 Imagen"/>
          <p:cNvPicPr>
            <a:picLocks noChangeAspect="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3175" y="15875"/>
            <a:ext cx="3097213" cy="1252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b="1" kern="1200">
          <a:solidFill>
            <a:srgbClr val="7F7F7F"/>
          </a:solidFill>
          <a:latin typeface="+mj-lt"/>
          <a:ea typeface="+mj-ea"/>
          <a:cs typeface="+mj-cs"/>
        </a:defRPr>
      </a:lvl1pPr>
      <a:lvl2pPr algn="ctr" rtl="0" eaLnBrk="0" fontAlgn="base" hangingPunct="0">
        <a:spcBef>
          <a:spcPct val="0"/>
        </a:spcBef>
        <a:spcAft>
          <a:spcPct val="0"/>
        </a:spcAft>
        <a:defRPr b="1">
          <a:solidFill>
            <a:srgbClr val="7F7F7F"/>
          </a:solidFill>
          <a:latin typeface="Calibri" pitchFamily="34" charset="0"/>
        </a:defRPr>
      </a:lvl2pPr>
      <a:lvl3pPr algn="ctr" rtl="0" eaLnBrk="0" fontAlgn="base" hangingPunct="0">
        <a:spcBef>
          <a:spcPct val="0"/>
        </a:spcBef>
        <a:spcAft>
          <a:spcPct val="0"/>
        </a:spcAft>
        <a:defRPr b="1">
          <a:solidFill>
            <a:srgbClr val="7F7F7F"/>
          </a:solidFill>
          <a:latin typeface="Calibri" pitchFamily="34" charset="0"/>
        </a:defRPr>
      </a:lvl3pPr>
      <a:lvl4pPr algn="ctr" rtl="0" eaLnBrk="0" fontAlgn="base" hangingPunct="0">
        <a:spcBef>
          <a:spcPct val="0"/>
        </a:spcBef>
        <a:spcAft>
          <a:spcPct val="0"/>
        </a:spcAft>
        <a:defRPr b="1">
          <a:solidFill>
            <a:srgbClr val="7F7F7F"/>
          </a:solidFill>
          <a:latin typeface="Calibri" pitchFamily="34" charset="0"/>
        </a:defRPr>
      </a:lvl4pPr>
      <a:lvl5pPr algn="ctr" rtl="0" eaLnBrk="0" fontAlgn="base" hangingPunct="0">
        <a:spcBef>
          <a:spcPct val="0"/>
        </a:spcBef>
        <a:spcAft>
          <a:spcPct val="0"/>
        </a:spcAft>
        <a:defRPr b="1">
          <a:solidFill>
            <a:srgbClr val="7F7F7F"/>
          </a:solidFill>
          <a:latin typeface="Calibri" pitchFamily="34" charset="0"/>
        </a:defRPr>
      </a:lvl5pPr>
      <a:lvl6pPr marL="457200" algn="ctr" rtl="0" fontAlgn="base">
        <a:spcBef>
          <a:spcPct val="0"/>
        </a:spcBef>
        <a:spcAft>
          <a:spcPct val="0"/>
        </a:spcAft>
        <a:defRPr b="1">
          <a:solidFill>
            <a:srgbClr val="7F7F7F"/>
          </a:solidFill>
          <a:latin typeface="Calibri" pitchFamily="34" charset="0"/>
        </a:defRPr>
      </a:lvl6pPr>
      <a:lvl7pPr marL="914400" algn="ctr" rtl="0" fontAlgn="base">
        <a:spcBef>
          <a:spcPct val="0"/>
        </a:spcBef>
        <a:spcAft>
          <a:spcPct val="0"/>
        </a:spcAft>
        <a:defRPr b="1">
          <a:solidFill>
            <a:srgbClr val="7F7F7F"/>
          </a:solidFill>
          <a:latin typeface="Calibri" pitchFamily="34" charset="0"/>
        </a:defRPr>
      </a:lvl7pPr>
      <a:lvl8pPr marL="1371600" algn="ctr" rtl="0" fontAlgn="base">
        <a:spcBef>
          <a:spcPct val="0"/>
        </a:spcBef>
        <a:spcAft>
          <a:spcPct val="0"/>
        </a:spcAft>
        <a:defRPr b="1">
          <a:solidFill>
            <a:srgbClr val="7F7F7F"/>
          </a:solidFill>
          <a:latin typeface="Calibri" pitchFamily="34" charset="0"/>
        </a:defRPr>
      </a:lvl8pPr>
      <a:lvl9pPr marL="1828800" algn="ctr" rtl="0" fontAlgn="base">
        <a:spcBef>
          <a:spcPct val="0"/>
        </a:spcBef>
        <a:spcAft>
          <a:spcPct val="0"/>
        </a:spcAft>
        <a:defRPr b="1">
          <a:solidFill>
            <a:srgbClr val="7F7F7F"/>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 descr="C:\Users\maria.rodriguezr\AppData\Local\Microsoft\Windows\Temporary Internet Files\Content.Outlook\5TEAARM3\inadem.jpg"/>
          <p:cNvPicPr/>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6804248" y="254063"/>
            <a:ext cx="2232248" cy="798673"/>
          </a:xfrm>
          <a:prstGeom prst="rect">
            <a:avLst/>
          </a:prstGeom>
          <a:noFill/>
          <a:ln>
            <a:noFill/>
          </a:ln>
        </p:spPr>
      </p:pic>
      <p:sp>
        <p:nvSpPr>
          <p:cNvPr id="13" name="TextBox 12"/>
          <p:cNvSpPr txBox="1"/>
          <p:nvPr/>
        </p:nvSpPr>
        <p:spPr>
          <a:xfrm>
            <a:off x="179512" y="1412776"/>
            <a:ext cx="3168352" cy="369332"/>
          </a:xfrm>
          <a:prstGeom prst="rect">
            <a:avLst/>
          </a:prstGeom>
          <a:noFill/>
        </p:spPr>
        <p:txBody>
          <a:bodyPr wrap="square" rtlCol="0">
            <a:spAutoFit/>
          </a:bodyPr>
          <a:lstStyle/>
          <a:p>
            <a:r>
              <a:rPr lang="es-MX" b="1" dirty="0">
                <a:solidFill>
                  <a:prstClr val="black"/>
                </a:solidFill>
              </a:rPr>
              <a:t>Indicador</a:t>
            </a:r>
          </a:p>
        </p:txBody>
      </p:sp>
      <p:sp>
        <p:nvSpPr>
          <p:cNvPr id="6" name="6 Rectángulo"/>
          <p:cNvSpPr/>
          <p:nvPr/>
        </p:nvSpPr>
        <p:spPr>
          <a:xfrm>
            <a:off x="1907704" y="1268760"/>
            <a:ext cx="5904656" cy="646331"/>
          </a:xfrm>
          <a:prstGeom prst="rect">
            <a:avLst/>
          </a:prstGeom>
          <a:solidFill>
            <a:schemeClr val="tx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spAutoFit/>
          </a:bodyPr>
          <a:lstStyle/>
          <a:p>
            <a:pPr algn="ctr">
              <a:defRPr/>
            </a:pPr>
            <a:r>
              <a:rPr lang="es-MX" b="1" dirty="0">
                <a:solidFill>
                  <a:prstClr val="white"/>
                </a:solidFill>
                <a:cs typeface="Arial" charset="0"/>
              </a:rPr>
              <a:t>Índice multiplicador de recursos aportados a vehículos de inversión para MIPYMES</a:t>
            </a:r>
            <a:endParaRPr lang="es-ES" b="1" dirty="0">
              <a:solidFill>
                <a:prstClr val="white"/>
              </a:solidFill>
              <a:cs typeface="Arial" charset="0"/>
            </a:endParaRPr>
          </a:p>
        </p:txBody>
      </p:sp>
      <p:sp>
        <p:nvSpPr>
          <p:cNvPr id="9" name="TextBox 8"/>
          <p:cNvSpPr txBox="1"/>
          <p:nvPr/>
        </p:nvSpPr>
        <p:spPr>
          <a:xfrm>
            <a:off x="179512" y="1628800"/>
            <a:ext cx="1584176" cy="646331"/>
          </a:xfrm>
          <a:prstGeom prst="rect">
            <a:avLst/>
          </a:prstGeom>
          <a:noFill/>
        </p:spPr>
        <p:txBody>
          <a:bodyPr wrap="square" rtlCol="0">
            <a:spAutoFit/>
          </a:bodyPr>
          <a:lstStyle/>
          <a:p>
            <a:r>
              <a:rPr lang="es-MX" b="1" dirty="0">
                <a:solidFill>
                  <a:prstClr val="black"/>
                </a:solidFill>
              </a:rPr>
              <a:t>Nivel: Actividad</a:t>
            </a:r>
          </a:p>
        </p:txBody>
      </p:sp>
      <p:pic>
        <p:nvPicPr>
          <p:cNvPr id="10" name="Picture 9" descr="niño preguntando.jpg"/>
          <p:cNvPicPr>
            <a:picLocks noChangeAspect="1"/>
          </p:cNvPicPr>
          <p:nvPr/>
        </p:nvPicPr>
        <p:blipFill>
          <a:blip r:embed="rId4" cstate="print"/>
          <a:stretch>
            <a:fillRect/>
          </a:stretch>
        </p:blipFill>
        <p:spPr>
          <a:xfrm>
            <a:off x="251520" y="2708920"/>
            <a:ext cx="1359595" cy="1359595"/>
          </a:xfrm>
          <a:prstGeom prst="rect">
            <a:avLst/>
          </a:prstGeom>
        </p:spPr>
      </p:pic>
      <p:sp>
        <p:nvSpPr>
          <p:cNvPr id="11" name="Down Arrow 10"/>
          <p:cNvSpPr/>
          <p:nvPr/>
        </p:nvSpPr>
        <p:spPr>
          <a:xfrm>
            <a:off x="4644008" y="1988840"/>
            <a:ext cx="648072" cy="360040"/>
          </a:xfrm>
          <a:prstGeom prst="downArrow">
            <a:avLst/>
          </a:prstGeom>
          <a:solidFill>
            <a:schemeClr val="bg1">
              <a:lumMod val="75000"/>
            </a:schemeClr>
          </a:solidFill>
          <a:ln>
            <a:solidFill>
              <a:schemeClr val="bg1">
                <a:lumMod val="8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s-MX">
              <a:solidFill>
                <a:prstClr val="black"/>
              </a:solidFill>
            </a:endParaRPr>
          </a:p>
        </p:txBody>
      </p:sp>
      <p:sp>
        <p:nvSpPr>
          <p:cNvPr id="14" name="TextBox 13"/>
          <p:cNvSpPr txBox="1"/>
          <p:nvPr/>
        </p:nvSpPr>
        <p:spPr>
          <a:xfrm>
            <a:off x="1835696" y="2636912"/>
            <a:ext cx="6768752" cy="1477328"/>
          </a:xfrm>
          <a:prstGeom prst="rect">
            <a:avLst/>
          </a:prstGeom>
          <a:noFill/>
        </p:spPr>
        <p:txBody>
          <a:bodyPr wrap="square" rtlCol="0">
            <a:spAutoFit/>
          </a:bodyPr>
          <a:lstStyle/>
          <a:p>
            <a:r>
              <a:rPr lang="es-MX" dirty="0">
                <a:solidFill>
                  <a:prstClr val="black"/>
                </a:solidFill>
              </a:rPr>
              <a:t>Mide el número de veces en que se multiplican los recursos aportados por  los nuevos vehículos de inversión </a:t>
            </a:r>
            <a:r>
              <a:rPr lang="es-MX" dirty="0" smtClean="0">
                <a:solidFill>
                  <a:prstClr val="black"/>
                </a:solidFill>
              </a:rPr>
              <a:t>creados a través de las convocatorias del INADEM, </a:t>
            </a:r>
            <a:r>
              <a:rPr lang="es-MX" dirty="0">
                <a:solidFill>
                  <a:prstClr val="black"/>
                </a:solidFill>
              </a:rPr>
              <a:t>en relación con las aportaciones realizadas </a:t>
            </a:r>
            <a:r>
              <a:rPr lang="es-MX" dirty="0" smtClean="0">
                <a:solidFill>
                  <a:prstClr val="black"/>
                </a:solidFill>
              </a:rPr>
              <a:t>para </a:t>
            </a:r>
            <a:r>
              <a:rPr lang="es-MX" dirty="0">
                <a:solidFill>
                  <a:prstClr val="black"/>
                </a:solidFill>
              </a:rPr>
              <a:t>su </a:t>
            </a:r>
            <a:r>
              <a:rPr lang="es-MX" dirty="0" smtClean="0">
                <a:solidFill>
                  <a:prstClr val="black"/>
                </a:solidFill>
              </a:rPr>
              <a:t>constitución.</a:t>
            </a:r>
            <a:endParaRPr lang="es-MX" dirty="0">
              <a:solidFill>
                <a:prstClr val="black"/>
              </a:solidFill>
            </a:endParaRPr>
          </a:p>
          <a:p>
            <a:endParaRPr lang="es-MX" dirty="0">
              <a:solidFill>
                <a:prstClr val="black"/>
              </a:solidFill>
            </a:endParaRPr>
          </a:p>
        </p:txBody>
      </p:sp>
      <p:sp>
        <p:nvSpPr>
          <p:cNvPr id="17" name="TextBox 16"/>
          <p:cNvSpPr txBox="1"/>
          <p:nvPr/>
        </p:nvSpPr>
        <p:spPr>
          <a:xfrm>
            <a:off x="1979712" y="4077072"/>
            <a:ext cx="3024336" cy="369332"/>
          </a:xfrm>
          <a:prstGeom prst="rect">
            <a:avLst/>
          </a:prstGeom>
          <a:noFill/>
        </p:spPr>
        <p:txBody>
          <a:bodyPr wrap="square" rtlCol="0">
            <a:spAutoFit/>
          </a:bodyPr>
          <a:lstStyle/>
          <a:p>
            <a:r>
              <a:rPr lang="es-MX" dirty="0">
                <a:solidFill>
                  <a:prstClr val="black"/>
                </a:solidFill>
              </a:rPr>
              <a:t>Variables para su medición</a:t>
            </a:r>
          </a:p>
        </p:txBody>
      </p:sp>
      <p:graphicFrame>
        <p:nvGraphicFramePr>
          <p:cNvPr id="18" name="Table 17"/>
          <p:cNvGraphicFramePr>
            <a:graphicFrameLocks noGrp="1"/>
          </p:cNvGraphicFramePr>
          <p:nvPr/>
        </p:nvGraphicFramePr>
        <p:xfrm>
          <a:off x="1979713" y="4620736"/>
          <a:ext cx="6192687" cy="1473200"/>
        </p:xfrm>
        <a:graphic>
          <a:graphicData uri="http://schemas.openxmlformats.org/drawingml/2006/table">
            <a:tbl>
              <a:tblPr firstRow="1" bandRow="1">
                <a:tableStyleId>{5C22544A-7EE6-4342-B048-85BDC9FD1C3A}</a:tableStyleId>
              </a:tblPr>
              <a:tblGrid>
                <a:gridCol w="3024335"/>
                <a:gridCol w="3168352"/>
              </a:tblGrid>
              <a:tr h="370840">
                <a:tc>
                  <a:txBody>
                    <a:bodyPr/>
                    <a:lstStyle/>
                    <a:p>
                      <a:r>
                        <a:rPr lang="es-MX" sz="1400" dirty="0" smtClean="0"/>
                        <a:t>Variable 1</a:t>
                      </a:r>
                      <a:endParaRPr lang="es-MX" sz="1400" dirty="0"/>
                    </a:p>
                  </a:txBody>
                  <a:tcPr/>
                </a:tc>
                <a:tc>
                  <a:txBody>
                    <a:bodyPr/>
                    <a:lstStyle/>
                    <a:p>
                      <a:r>
                        <a:rPr lang="es-MX" sz="1400" dirty="0" smtClean="0"/>
                        <a:t>Variable 2</a:t>
                      </a:r>
                      <a:endParaRPr lang="es-MX" sz="1400" dirty="0"/>
                    </a:p>
                  </a:txBody>
                  <a:tcPr/>
                </a:tc>
              </a:tr>
              <a:tr h="370840">
                <a:tc>
                  <a:txBody>
                    <a:bodyPr/>
                    <a:lstStyle/>
                    <a:p>
                      <a:r>
                        <a:rPr lang="es-MX" sz="1400" dirty="0" smtClean="0"/>
                        <a:t>Monto total de aportaciones de vehículos de inversión en el período 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400" dirty="0" smtClean="0"/>
                        <a:t>Aportación del INADEM en vehículos de inversión en el período t </a:t>
                      </a:r>
                    </a:p>
                    <a:p>
                      <a:pPr marL="0" marR="0" indent="0" algn="l" defTabSz="914400" rtl="0" eaLnBrk="1" fontAlgn="auto" latinLnBrk="0" hangingPunct="1">
                        <a:lnSpc>
                          <a:spcPct val="100000"/>
                        </a:lnSpc>
                        <a:spcBef>
                          <a:spcPts val="0"/>
                        </a:spcBef>
                        <a:spcAft>
                          <a:spcPts val="0"/>
                        </a:spcAft>
                        <a:buClrTx/>
                        <a:buSzTx/>
                        <a:buFontTx/>
                        <a:buNone/>
                        <a:tabLst/>
                        <a:defRPr/>
                      </a:pPr>
                      <a:endParaRPr lang="es-MX" sz="1400" dirty="0" smtClean="0"/>
                    </a:p>
                  </a:txBody>
                  <a:tcPr/>
                </a:tc>
              </a:tr>
              <a:tr h="370840">
                <a:tc gridSpan="2">
                  <a:txBody>
                    <a:bodyPr/>
                    <a:lstStyle/>
                    <a:p>
                      <a:r>
                        <a:rPr lang="es-MX" sz="1400" kern="1200" dirty="0" smtClean="0">
                          <a:solidFill>
                            <a:schemeClr val="dk1"/>
                          </a:solidFill>
                          <a:latin typeface="+mn-lt"/>
                          <a:ea typeface="+mn-ea"/>
                          <a:cs typeface="+mn-cs"/>
                        </a:rPr>
                        <a:t>Frecuencia: Anual</a:t>
                      </a:r>
                    </a:p>
                  </a:txBody>
                  <a:tcPr/>
                </a:tc>
                <a:tc hMerge="1">
                  <a:txBody>
                    <a:bodyPr/>
                    <a:lstStyle/>
                    <a:p>
                      <a:endParaRPr lang="es-MX"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 descr="C:\Users\maria.rodriguezr\AppData\Local\Microsoft\Windows\Temporary Internet Files\Content.Outlook\5TEAARM3\inadem.jpg"/>
          <p:cNvPicPr/>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6804248" y="254063"/>
            <a:ext cx="2232248" cy="798673"/>
          </a:xfrm>
          <a:prstGeom prst="rect">
            <a:avLst/>
          </a:prstGeom>
          <a:noFill/>
          <a:ln>
            <a:noFill/>
          </a:ln>
        </p:spPr>
      </p:pic>
      <p:sp>
        <p:nvSpPr>
          <p:cNvPr id="5" name="TextBox 4"/>
          <p:cNvSpPr txBox="1"/>
          <p:nvPr/>
        </p:nvSpPr>
        <p:spPr>
          <a:xfrm>
            <a:off x="467544" y="3861048"/>
            <a:ext cx="8424936" cy="2308324"/>
          </a:xfrm>
          <a:prstGeom prst="rect">
            <a:avLst/>
          </a:prstGeom>
          <a:noFill/>
        </p:spPr>
        <p:txBody>
          <a:bodyPr wrap="square" rtlCol="0">
            <a:spAutoFit/>
          </a:bodyPr>
          <a:lstStyle/>
          <a:p>
            <a:r>
              <a:rPr lang="es-MX" b="1" dirty="0">
                <a:solidFill>
                  <a:prstClr val="black"/>
                </a:solidFill>
              </a:rPr>
              <a:t>Medios de verificación</a:t>
            </a:r>
          </a:p>
          <a:p>
            <a:endParaRPr lang="es-MX" b="1" dirty="0">
              <a:solidFill>
                <a:prstClr val="black"/>
              </a:solidFill>
            </a:endParaRPr>
          </a:p>
          <a:p>
            <a:pPr>
              <a:buFont typeface="Arial" pitchFamily="34" charset="0"/>
              <a:buChar char="•"/>
            </a:pPr>
            <a:r>
              <a:rPr lang="es-MX" b="1" dirty="0">
                <a:solidFill>
                  <a:prstClr val="black"/>
                </a:solidFill>
              </a:rPr>
              <a:t> </a:t>
            </a:r>
            <a:r>
              <a:rPr lang="es-MX" dirty="0">
                <a:solidFill>
                  <a:prstClr val="black"/>
                </a:solidFill>
              </a:rPr>
              <a:t>Proyectos apoyados de la convocatoria 3.6 Programa de Desarrollo del Ecosistema de Capital Emprendedor</a:t>
            </a:r>
          </a:p>
          <a:p>
            <a:pPr>
              <a:buFont typeface="Arial" pitchFamily="34" charset="0"/>
              <a:buChar char="•"/>
            </a:pPr>
            <a:endParaRPr lang="es-MX" dirty="0">
              <a:solidFill>
                <a:prstClr val="black"/>
              </a:solidFill>
            </a:endParaRPr>
          </a:p>
          <a:p>
            <a:r>
              <a:rPr lang="es-MX" dirty="0">
                <a:solidFill>
                  <a:prstClr val="black"/>
                </a:solidFill>
              </a:rPr>
              <a:t>Los resultados de la convocatoria 3.6 se encuentran disponibles en el link: </a:t>
            </a:r>
          </a:p>
          <a:p>
            <a:r>
              <a:rPr lang="es-MX" smtClean="0">
                <a:solidFill>
                  <a:prstClr val="black"/>
                </a:solidFill>
              </a:rPr>
              <a:t>https://inadem-ntfg9dkg301jobi1zkue.netdna-ssl.com/wp-content/uploads/2016/08/cat_tres_3_6.pdf</a:t>
            </a:r>
            <a:endParaRPr lang="es-MX" dirty="0">
              <a:solidFill>
                <a:prstClr val="black"/>
              </a:solidFill>
            </a:endParaRPr>
          </a:p>
        </p:txBody>
      </p:sp>
      <p:sp>
        <p:nvSpPr>
          <p:cNvPr id="4" name="16 Rectángulo"/>
          <p:cNvSpPr/>
          <p:nvPr/>
        </p:nvSpPr>
        <p:spPr>
          <a:xfrm>
            <a:off x="899592" y="1268760"/>
            <a:ext cx="7560840" cy="369332"/>
          </a:xfrm>
          <a:prstGeom prst="rect">
            <a:avLst/>
          </a:prstGeom>
          <a:ln/>
        </p:spPr>
        <p:style>
          <a:lnRef idx="0">
            <a:schemeClr val="accent3"/>
          </a:lnRef>
          <a:fillRef idx="3">
            <a:schemeClr val="accent3"/>
          </a:fillRef>
          <a:effectRef idx="3">
            <a:schemeClr val="accent3"/>
          </a:effectRef>
          <a:fontRef idx="minor">
            <a:schemeClr val="lt1"/>
          </a:fontRef>
        </p:style>
        <p:txBody>
          <a:bodyPr wrap="square">
            <a:spAutoFit/>
          </a:bodyPr>
          <a:lstStyle/>
          <a:p>
            <a:pPr algn="ctr">
              <a:defRPr/>
            </a:pPr>
            <a:r>
              <a:rPr lang="es-MX" b="1" dirty="0">
                <a:solidFill>
                  <a:prstClr val="white"/>
                </a:solidFill>
              </a:rPr>
              <a:t>Meta 2015 y avance alcanzado</a:t>
            </a:r>
            <a:endParaRPr lang="es-ES" b="1" dirty="0">
              <a:solidFill>
                <a:prstClr val="white"/>
              </a:solidFill>
            </a:endParaRPr>
          </a:p>
        </p:txBody>
      </p:sp>
      <p:graphicFrame>
        <p:nvGraphicFramePr>
          <p:cNvPr id="6" name="Table 5"/>
          <p:cNvGraphicFramePr>
            <a:graphicFrameLocks noGrp="1"/>
          </p:cNvGraphicFramePr>
          <p:nvPr/>
        </p:nvGraphicFramePr>
        <p:xfrm>
          <a:off x="971600" y="1659136"/>
          <a:ext cx="7488832" cy="1584960"/>
        </p:xfrm>
        <a:graphic>
          <a:graphicData uri="http://schemas.openxmlformats.org/drawingml/2006/table">
            <a:tbl>
              <a:tblPr firstRow="1" bandRow="1">
                <a:tableStyleId>{8799B23B-EC83-4686-B30A-512413B5E67A}</a:tableStyleId>
              </a:tblPr>
              <a:tblGrid>
                <a:gridCol w="864096"/>
                <a:gridCol w="2016224"/>
                <a:gridCol w="4608512"/>
              </a:tblGrid>
              <a:tr h="370840">
                <a:tc>
                  <a:txBody>
                    <a:bodyPr/>
                    <a:lstStyle/>
                    <a:p>
                      <a:pPr algn="ctr"/>
                      <a:r>
                        <a:rPr lang="es-MX" dirty="0" smtClean="0"/>
                        <a:t>Meta anual</a:t>
                      </a:r>
                      <a:endParaRPr lang="es-MX" dirty="0"/>
                    </a:p>
                  </a:txBody>
                  <a:tcPr/>
                </a:tc>
                <a:tc>
                  <a:txBody>
                    <a:bodyPr/>
                    <a:lstStyle/>
                    <a:p>
                      <a:pPr algn="ctr"/>
                      <a:r>
                        <a:rPr lang="es-MX" dirty="0" smtClean="0"/>
                        <a:t>Avance</a:t>
                      </a:r>
                      <a:r>
                        <a:rPr lang="es-MX" baseline="0" dirty="0" smtClean="0"/>
                        <a:t> Diciembre 2015</a:t>
                      </a:r>
                      <a:endParaRPr lang="es-MX" dirty="0"/>
                    </a:p>
                  </a:txBody>
                  <a:tcPr/>
                </a:tc>
                <a:tc>
                  <a:txBody>
                    <a:bodyPr/>
                    <a:lstStyle/>
                    <a:p>
                      <a:pPr algn="ctr"/>
                      <a:r>
                        <a:rPr lang="es-MX" dirty="0" smtClean="0"/>
                        <a:t>Observaciones</a:t>
                      </a:r>
                      <a:endParaRPr lang="es-MX" dirty="0"/>
                    </a:p>
                  </a:txBody>
                  <a:tcPr/>
                </a:tc>
              </a:tr>
              <a:tr h="370840">
                <a:tc>
                  <a:txBody>
                    <a:bodyPr/>
                    <a:lstStyle/>
                    <a:p>
                      <a:pPr algn="ctr"/>
                      <a:r>
                        <a:rPr lang="es-MX" sz="1400" dirty="0" smtClean="0"/>
                        <a:t>1.5</a:t>
                      </a:r>
                      <a:endParaRPr lang="es-MX" sz="1400" dirty="0"/>
                    </a:p>
                  </a:txBody>
                  <a:tcPr/>
                </a:tc>
                <a:tc>
                  <a:txBody>
                    <a:bodyPr/>
                    <a:lstStyle/>
                    <a:p>
                      <a:pPr algn="ctr"/>
                      <a:r>
                        <a:rPr lang="es-MX" sz="1400" kern="1200" dirty="0" smtClean="0">
                          <a:solidFill>
                            <a:schemeClr val="tx1"/>
                          </a:solidFill>
                          <a:latin typeface="+mn-lt"/>
                          <a:ea typeface="+mn-ea"/>
                          <a:cs typeface="+mn-cs"/>
                        </a:rPr>
                        <a:t>2.3</a:t>
                      </a:r>
                      <a:endParaRPr lang="es-MX" sz="1400" kern="1200" dirty="0" smtClean="0">
                        <a:solidFill>
                          <a:schemeClr val="tx1"/>
                        </a:solidFill>
                        <a:latin typeface="+mn-lt"/>
                        <a:ea typeface="+mn-ea"/>
                        <a:cs typeface="+mn-cs"/>
                      </a:endParaRPr>
                    </a:p>
                  </a:txBody>
                  <a:tcPr/>
                </a:tc>
                <a:tc>
                  <a:txBody>
                    <a:bodyPr/>
                    <a:lstStyle/>
                    <a:p>
                      <a:pPr algn="just"/>
                      <a:r>
                        <a:rPr lang="es-MX" sz="1400" kern="1200" dirty="0" smtClean="0">
                          <a:solidFill>
                            <a:schemeClr val="tx1"/>
                          </a:solidFill>
                          <a:latin typeface="+mn-lt"/>
                          <a:ea typeface="+mn-ea"/>
                          <a:cs typeface="+mn-cs"/>
                        </a:rPr>
                        <a:t>Las aportaciones de los vehículos de inversión aprobados rebasan los 564 millones de pesos, que comparados con los 249 millones de pesos de aportación del INADEM arrojan un índice multiplicador de 2.3.</a:t>
                      </a:r>
                      <a:endParaRPr lang="es-MX" sz="1400" kern="1200" dirty="0">
                        <a:solidFill>
                          <a:schemeClr val="tx1"/>
                        </a:solidFill>
                        <a:latin typeface="+mn-lt"/>
                        <a:ea typeface="+mn-ea"/>
                        <a:cs typeface="+mn-cs"/>
                      </a:endParaRPr>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169</Words>
  <Application>Microsoft Office PowerPoint</Application>
  <PresentationFormat>On-screen Show (4:3)</PresentationFormat>
  <Paragraphs>25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Tema de Office</vt:lpstr>
      <vt:lpstr>Slide 1</vt:lpstr>
      <vt:lpstr>Slide 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Lidia</dc:creator>
  <cp:lastModifiedBy>Lidia</cp:lastModifiedBy>
  <cp:revision>7</cp:revision>
  <dcterms:created xsi:type="dcterms:W3CDTF">2015-09-21T17:10:07Z</dcterms:created>
  <dcterms:modified xsi:type="dcterms:W3CDTF">2016-10-17T19:58:46Z</dcterms:modified>
</cp:coreProperties>
</file>